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8" r:id="rId2"/>
    <p:sldId id="270" r:id="rId3"/>
    <p:sldId id="278" r:id="rId4"/>
    <p:sldId id="276" r:id="rId5"/>
    <p:sldId id="265" r:id="rId6"/>
    <p:sldId id="264" r:id="rId7"/>
    <p:sldId id="266" r:id="rId8"/>
    <p:sldId id="268" r:id="rId9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BF"/>
    <a:srgbClr val="FF4343"/>
    <a:srgbClr val="BC0000"/>
    <a:srgbClr val="00A84C"/>
    <a:srgbClr val="275889"/>
    <a:srgbClr val="A20000"/>
    <a:srgbClr val="FFDDD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3110"/>
        <p:guide pos="212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AEF01-D2E6-4647-9068-BA16F7F557F2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627D6D-497E-4029-9BCC-90F6CC515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07427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851920" y="1196752"/>
            <a:ext cx="511256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6600" b="1" dirty="0">
                <a:solidFill>
                  <a:srgbClr val="990033"/>
                </a:solidFill>
                <a:latin typeface="Georgia" pitchFamily="18" charset="0"/>
              </a:rPr>
              <a:t> </a:t>
            </a:r>
            <a:r>
              <a:rPr lang="ru-RU" sz="3200" b="1" dirty="0">
                <a:solidFill>
                  <a:srgbClr val="990033"/>
                </a:solidFill>
                <a:latin typeface="Georgia" pitchFamily="18" charset="0"/>
              </a:rPr>
              <a:t>Методическая тема ММО:</a:t>
            </a:r>
            <a:endParaRPr kumimoji="0" lang="ru-RU" sz="3200" b="1" i="0" u="none" strike="noStrike" kern="1200" normalizeH="0" baseline="0" noProof="0" dirty="0">
              <a:ln w="1905"/>
              <a:gradFill>
                <a:gsLst>
                  <a:gs pos="0">
                    <a:srgbClr val="A20000"/>
                  </a:gs>
                  <a:gs pos="78000">
                    <a:srgbClr val="BC0000"/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857496"/>
            <a:ext cx="8786842" cy="151216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«Формирование функциональной грамотности как фактор достижения современного качества образования и воспитания обучающихся в условиях реализации ФГОС»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0002-004-Sroki-konkur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1"/>
            <a:ext cx="2051720" cy="1922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Варанкина\Мои документы\картинки\школьная\02d9e7a4b82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5393" y="4077072"/>
            <a:ext cx="3262404" cy="313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-142908" y="300037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1111BF"/>
                </a:solidFill>
              </a:rPr>
              <a:t>И воспитание, и образование </a:t>
            </a:r>
            <a:r>
              <a:rPr lang="ru-RU" sz="3600" b="1" i="1" u="sng" dirty="0" smtClean="0">
                <a:solidFill>
                  <a:srgbClr val="1111BF"/>
                </a:solidFill>
              </a:rPr>
              <a:t>нераздельны</a:t>
            </a:r>
            <a:r>
              <a:rPr lang="ru-RU" sz="3600" b="1" i="1" dirty="0" smtClean="0">
                <a:solidFill>
                  <a:srgbClr val="1111BF"/>
                </a:solidFill>
              </a:rPr>
              <a:t>. </a:t>
            </a:r>
            <a:br>
              <a:rPr lang="ru-RU" sz="3600" b="1" i="1" dirty="0" smtClean="0">
                <a:solidFill>
                  <a:srgbClr val="1111BF"/>
                </a:solidFill>
              </a:rPr>
            </a:br>
            <a:r>
              <a:rPr lang="ru-RU" sz="3600" b="1" i="1" u="sng" dirty="0" smtClean="0">
                <a:solidFill>
                  <a:srgbClr val="1111BF"/>
                </a:solidFill>
              </a:rPr>
              <a:t>Нельзя</a:t>
            </a:r>
            <a:r>
              <a:rPr lang="ru-RU" sz="3600" b="1" i="1" dirty="0" smtClean="0">
                <a:solidFill>
                  <a:srgbClr val="1111BF"/>
                </a:solidFill>
              </a:rPr>
              <a:t> воспитывать, </a:t>
            </a:r>
            <a:r>
              <a:rPr lang="ru-RU" sz="3600" b="1" i="1" u="sng" dirty="0" smtClean="0">
                <a:solidFill>
                  <a:srgbClr val="1111BF"/>
                </a:solidFill>
              </a:rPr>
              <a:t>не передавая </a:t>
            </a:r>
            <a:r>
              <a:rPr lang="ru-RU" sz="3600" b="1" i="1" dirty="0" smtClean="0">
                <a:solidFill>
                  <a:srgbClr val="1111BF"/>
                </a:solidFill>
              </a:rPr>
              <a:t>знания, всякое же знание действует </a:t>
            </a:r>
            <a:r>
              <a:rPr lang="ru-RU" sz="3600" b="1" i="1" dirty="0" err="1" smtClean="0">
                <a:solidFill>
                  <a:srgbClr val="1111BF"/>
                </a:solidFill>
              </a:rPr>
              <a:t>воспитательно</a:t>
            </a:r>
            <a:r>
              <a:rPr lang="ru-RU" sz="3600" b="1" i="1" dirty="0" smtClean="0">
                <a:solidFill>
                  <a:srgbClr val="1111BF"/>
                </a:solidFill>
              </a:rPr>
              <a:t>.</a:t>
            </a:r>
            <a:r>
              <a:rPr lang="ru-RU" sz="3600" b="1" dirty="0" smtClean="0">
                <a:solidFill>
                  <a:srgbClr val="1111BF"/>
                </a:solidFill>
              </a:rPr>
              <a:t/>
            </a:r>
            <a:br>
              <a:rPr lang="ru-RU" sz="3600" b="1" dirty="0" smtClean="0">
                <a:solidFill>
                  <a:srgbClr val="1111BF"/>
                </a:solidFill>
              </a:rPr>
            </a:br>
            <a:r>
              <a:rPr lang="ru-RU" sz="3600" b="1" dirty="0" smtClean="0">
                <a:solidFill>
                  <a:srgbClr val="1111BF"/>
                </a:solidFill>
              </a:rPr>
              <a:t/>
            </a:r>
            <a:br>
              <a:rPr lang="ru-RU" sz="3600" b="1" dirty="0" smtClean="0">
                <a:solidFill>
                  <a:srgbClr val="1111BF"/>
                </a:solidFill>
              </a:rPr>
            </a:br>
            <a:r>
              <a:rPr lang="ru-RU" sz="3600" b="1" dirty="0" smtClean="0">
                <a:solidFill>
                  <a:srgbClr val="1111BF"/>
                </a:solidFill>
              </a:rPr>
              <a:t>                                              </a:t>
            </a:r>
            <a:r>
              <a:rPr lang="ru-RU" sz="3600" b="1" i="1" dirty="0" smtClean="0">
                <a:solidFill>
                  <a:srgbClr val="1111BF"/>
                </a:solidFill>
              </a:rPr>
              <a:t>Л.Н. Толстой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451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071678"/>
            <a:ext cx="8501090" cy="19288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           2025 год в России-</a:t>
            </a:r>
            <a:b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4000" dirty="0" smtClean="0"/>
              <a:t>объявлен Президентом РФ</a:t>
            </a:r>
            <a:br>
              <a:rPr lang="ru-RU" sz="4000" dirty="0" smtClean="0"/>
            </a:br>
            <a:r>
              <a:rPr lang="ru-RU" sz="4000" dirty="0" smtClean="0"/>
              <a:t> Годом </a:t>
            </a:r>
            <a:r>
              <a:rPr lang="ru-RU" sz="4000" u="sng" dirty="0" smtClean="0">
                <a:solidFill>
                  <a:srgbClr val="1111BF"/>
                </a:solidFill>
              </a:rPr>
              <a:t>80-летия Победы в Великой Отечественной войне</a:t>
            </a:r>
            <a:r>
              <a:rPr lang="ru-RU" sz="4000" dirty="0" smtClean="0"/>
              <a:t>, </a:t>
            </a:r>
            <a:r>
              <a:rPr lang="ru-RU" sz="4000" u="sng" dirty="0" smtClean="0">
                <a:solidFill>
                  <a:srgbClr val="1111BF"/>
                </a:solidFill>
              </a:rPr>
              <a:t>Годом мира </a:t>
            </a:r>
            <a:r>
              <a:rPr lang="ru-RU" sz="4000" dirty="0" smtClean="0"/>
              <a:t>и </a:t>
            </a:r>
            <a:r>
              <a:rPr lang="ru-RU" sz="4000" u="sng" dirty="0" smtClean="0">
                <a:solidFill>
                  <a:srgbClr val="1111BF"/>
                </a:solidFill>
              </a:rPr>
              <a:t>единства</a:t>
            </a:r>
            <a:r>
              <a:rPr lang="ru-RU" sz="4000" dirty="0" smtClean="0"/>
              <a:t> в борьбе с нацизмом. </a:t>
            </a:r>
            <a:r>
              <a:rPr lang="ru-RU" sz="4000" b="1" u="sng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4000" b="1" u="sng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b="1" dirty="0" smtClean="0">
                <a:latin typeface="Georgia" pitchFamily="18" charset="0"/>
              </a:rPr>
              <a:t/>
            </a:r>
            <a:br>
              <a:rPr lang="ru-RU" b="1" dirty="0" smtClean="0">
                <a:latin typeface="Georgia" pitchFamily="18" charset="0"/>
              </a:rPr>
            </a:b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8929718" cy="264320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5100" b="1" u="sng" dirty="0" smtClean="0">
                <a:solidFill>
                  <a:srgbClr val="FF0000"/>
                </a:solidFill>
              </a:rPr>
              <a:t> </a:t>
            </a:r>
            <a:r>
              <a:rPr lang="ru-RU" sz="9600" b="1" u="sng" dirty="0" smtClean="0">
                <a:solidFill>
                  <a:srgbClr val="FF0000"/>
                </a:solidFill>
              </a:rPr>
              <a:t>Февраль -</a:t>
            </a:r>
            <a:r>
              <a:rPr lang="ru-RU" sz="9600" u="sng" dirty="0" smtClean="0"/>
              <a:t>  </a:t>
            </a:r>
            <a:r>
              <a:rPr lang="ru-RU" sz="9600" dirty="0" smtClean="0"/>
              <a:t>Интеллектуал -2025.</a:t>
            </a:r>
            <a:endParaRPr lang="ru-RU" sz="9600" b="1" dirty="0" smtClean="0">
              <a:solidFill>
                <a:srgbClr val="FF0000"/>
              </a:solidFill>
            </a:endParaRPr>
          </a:p>
          <a:p>
            <a:r>
              <a:rPr lang="ru-RU" sz="8000" b="1" u="sng" dirty="0" smtClean="0">
                <a:solidFill>
                  <a:srgbClr val="FF0000"/>
                </a:solidFill>
              </a:rPr>
              <a:t>Март</a:t>
            </a:r>
            <a:r>
              <a:rPr lang="ru-RU" sz="8000" u="sng" dirty="0" smtClean="0"/>
              <a:t> –</a:t>
            </a:r>
            <a:r>
              <a:rPr lang="ru-RU" sz="8000" b="1" u="sng" dirty="0" smtClean="0">
                <a:solidFill>
                  <a:srgbClr val="FF0000"/>
                </a:solidFill>
              </a:rPr>
              <a:t>Апрель </a:t>
            </a:r>
            <a:r>
              <a:rPr lang="ru-RU" sz="8000" b="1" u="sng" dirty="0" smtClean="0">
                <a:solidFill>
                  <a:srgbClr val="FF0000"/>
                </a:solidFill>
              </a:rPr>
              <a:t> </a:t>
            </a:r>
            <a:r>
              <a:rPr lang="ru-RU" sz="8000" dirty="0" smtClean="0">
                <a:solidFill>
                  <a:srgbClr val="1111BF"/>
                </a:solidFill>
              </a:rPr>
              <a:t>Фестиваль-конкурс </a:t>
            </a:r>
            <a:r>
              <a:rPr lang="ru-RU" sz="8000" dirty="0" smtClean="0">
                <a:solidFill>
                  <a:srgbClr val="1111BF"/>
                </a:solidFill>
              </a:rPr>
              <a:t>детского творчества  «Азбука мудрости</a:t>
            </a:r>
            <a:r>
              <a:rPr lang="ru-RU" sz="8000" dirty="0" smtClean="0">
                <a:solidFill>
                  <a:srgbClr val="1111BF"/>
                </a:solidFill>
              </a:rPr>
              <a:t>» </a:t>
            </a:r>
            <a:r>
              <a:rPr lang="ru-RU" sz="8000" dirty="0" smtClean="0">
                <a:solidFill>
                  <a:srgbClr val="1111BF"/>
                </a:solidFill>
              </a:rPr>
              <a:t>посвящён </a:t>
            </a:r>
            <a:r>
              <a:rPr lang="ru-RU" sz="8000" dirty="0" smtClean="0">
                <a:solidFill>
                  <a:srgbClr val="1111BF"/>
                </a:solidFill>
              </a:rPr>
              <a:t>80-летию </a:t>
            </a:r>
            <a:r>
              <a:rPr lang="ru-RU" sz="8000" dirty="0" smtClean="0">
                <a:solidFill>
                  <a:srgbClr val="1111BF"/>
                </a:solidFill>
              </a:rPr>
              <a:t>Победы в Великой Отечественной </a:t>
            </a:r>
            <a:r>
              <a:rPr lang="ru-RU" sz="8000" dirty="0" smtClean="0">
                <a:solidFill>
                  <a:srgbClr val="1111BF"/>
                </a:solidFill>
              </a:rPr>
              <a:t>войне.</a:t>
            </a:r>
            <a:r>
              <a:rPr lang="ru-RU" sz="8000" dirty="0" smtClean="0">
                <a:solidFill>
                  <a:srgbClr val="1111BF"/>
                </a:solidFill>
              </a:rPr>
              <a:t> </a:t>
            </a:r>
            <a:r>
              <a:rPr lang="ru-RU" sz="8000" dirty="0" smtClean="0">
                <a:solidFill>
                  <a:srgbClr val="1111BF"/>
                </a:solidFill>
              </a:rPr>
              <a:t>Миру </a:t>
            </a:r>
            <a:r>
              <a:rPr lang="ru-RU" sz="8000" dirty="0" smtClean="0"/>
              <a:t>и </a:t>
            </a:r>
            <a:r>
              <a:rPr lang="ru-RU" sz="8000" dirty="0" smtClean="0">
                <a:solidFill>
                  <a:srgbClr val="1111BF"/>
                </a:solidFill>
              </a:rPr>
              <a:t>единству народа в борьбе с нацизмом. (</a:t>
            </a:r>
            <a:r>
              <a:rPr lang="ru-RU" sz="8000" i="1" dirty="0" smtClean="0"/>
              <a:t>о </a:t>
            </a:r>
            <a:r>
              <a:rPr lang="ru-RU" sz="8000" i="1" dirty="0" smtClean="0"/>
              <a:t>мире, о подвиге, о </a:t>
            </a:r>
            <a:r>
              <a:rPr lang="ru-RU" sz="8000" i="1" dirty="0" smtClean="0"/>
              <a:t>героях и защитниках, о тех, кто ковал и куёт Великую Победу) </a:t>
            </a:r>
            <a:endParaRPr lang="ru-RU" sz="8000" dirty="0" smtClean="0">
              <a:solidFill>
                <a:srgbClr val="1111BF"/>
              </a:solidFill>
            </a:endParaRPr>
          </a:p>
          <a:p>
            <a:pPr>
              <a:buNone/>
            </a:pPr>
            <a:r>
              <a:rPr lang="ru-RU" sz="8000" u="sng" dirty="0" smtClean="0">
                <a:solidFill>
                  <a:srgbClr val="1111BF"/>
                </a:solidFill>
              </a:rPr>
              <a:t>Номинации:</a:t>
            </a:r>
            <a:r>
              <a:rPr lang="ru-RU" sz="8000" dirty="0" smtClean="0"/>
              <a:t> </a:t>
            </a:r>
            <a:endParaRPr lang="ru-RU" sz="8000" u="sng" dirty="0" smtClean="0">
              <a:solidFill>
                <a:srgbClr val="1111BF"/>
              </a:solidFill>
            </a:endParaRPr>
          </a:p>
          <a:p>
            <a:pPr>
              <a:buNone/>
            </a:pPr>
            <a:r>
              <a:rPr lang="ru-RU" sz="8000" dirty="0" smtClean="0">
                <a:solidFill>
                  <a:srgbClr val="002060"/>
                </a:solidFill>
              </a:rPr>
              <a:t> 1. Золотое  </a:t>
            </a:r>
            <a:r>
              <a:rPr lang="ru-RU" sz="8000" dirty="0" smtClean="0">
                <a:solidFill>
                  <a:srgbClr val="002060"/>
                </a:solidFill>
              </a:rPr>
              <a:t>перо </a:t>
            </a:r>
            <a:r>
              <a:rPr lang="ru-RU" sz="8000" dirty="0" smtClean="0"/>
              <a:t>(сочинение, эссе, стихи </a:t>
            </a:r>
            <a:r>
              <a:rPr lang="ru-RU" sz="8000" dirty="0" smtClean="0"/>
              <a:t>авторские</a:t>
            </a:r>
            <a:r>
              <a:rPr lang="ru-RU" sz="8000" dirty="0" smtClean="0"/>
              <a:t>)</a:t>
            </a:r>
            <a:endParaRPr lang="ru-RU" sz="8000" i="1" dirty="0" smtClean="0"/>
          </a:p>
          <a:p>
            <a:pPr>
              <a:buNone/>
            </a:pPr>
            <a:r>
              <a:rPr lang="ru-RU" sz="8000" i="1" dirty="0" smtClean="0"/>
              <a:t> 2. </a:t>
            </a:r>
            <a:r>
              <a:rPr lang="ru-RU" sz="8000" dirty="0" smtClean="0"/>
              <a:t>Изобразительное </a:t>
            </a:r>
            <a:r>
              <a:rPr lang="ru-RU" sz="8000" dirty="0" smtClean="0"/>
              <a:t>искусство</a:t>
            </a:r>
          </a:p>
          <a:p>
            <a:pPr>
              <a:buNone/>
            </a:pPr>
            <a:r>
              <a:rPr lang="ru-RU" sz="8000" dirty="0" smtClean="0"/>
              <a:t> 3. Конкурс чтецов</a:t>
            </a:r>
            <a:endParaRPr lang="ru-RU" sz="8000" dirty="0" smtClean="0"/>
          </a:p>
          <a:p>
            <a:pPr>
              <a:buNone/>
            </a:pPr>
            <a:r>
              <a:rPr lang="ru-RU" sz="8000" dirty="0" smtClean="0"/>
              <a:t> </a:t>
            </a:r>
            <a:r>
              <a:rPr lang="ru-RU" sz="8000" dirty="0" smtClean="0"/>
              <a:t>4. Конкурс </a:t>
            </a:r>
            <a:r>
              <a:rPr lang="ru-RU" sz="8000" dirty="0" smtClean="0"/>
              <a:t>инсценированной </a:t>
            </a:r>
            <a:r>
              <a:rPr lang="ru-RU" sz="8000" dirty="0" smtClean="0"/>
              <a:t>песни</a:t>
            </a:r>
            <a:endParaRPr lang="ru-RU" sz="8000" dirty="0" smtClean="0"/>
          </a:p>
          <a:p>
            <a:pPr>
              <a:buNone/>
            </a:pPr>
            <a:r>
              <a:rPr lang="ru-RU" sz="8000" u="sng" dirty="0" smtClean="0">
                <a:solidFill>
                  <a:srgbClr val="002060"/>
                </a:solidFill>
              </a:rPr>
              <a:t> </a:t>
            </a:r>
            <a:r>
              <a:rPr lang="ru-RU" sz="8000" dirty="0" smtClean="0">
                <a:solidFill>
                  <a:srgbClr val="002060"/>
                </a:solidFill>
              </a:rPr>
              <a:t>5. </a:t>
            </a:r>
            <a:r>
              <a:rPr lang="ru-RU" sz="8000" dirty="0" smtClean="0">
                <a:solidFill>
                  <a:srgbClr val="002060"/>
                </a:solidFill>
              </a:rPr>
              <a:t>Видеосюжет</a:t>
            </a:r>
            <a:r>
              <a:rPr lang="ru-RU" sz="8000" dirty="0" smtClean="0">
                <a:solidFill>
                  <a:srgbClr val="002060"/>
                </a:solidFill>
              </a:rPr>
              <a:t>,</a:t>
            </a:r>
            <a:r>
              <a:rPr lang="ru-RU" sz="8000" dirty="0" smtClean="0"/>
              <a:t> презентации</a:t>
            </a:r>
          </a:p>
          <a:p>
            <a:pPr>
              <a:buNone/>
            </a:pPr>
            <a:r>
              <a:rPr lang="ru-RU" sz="8000" b="1" dirty="0" smtClean="0">
                <a:solidFill>
                  <a:srgbClr val="1111BF"/>
                </a:solidFill>
              </a:rPr>
              <a:t> </a:t>
            </a:r>
            <a:r>
              <a:rPr lang="ru-RU" sz="8000" b="1" dirty="0" smtClean="0">
                <a:solidFill>
                  <a:srgbClr val="1111BF"/>
                </a:solidFill>
              </a:rPr>
              <a:t>6. </a:t>
            </a:r>
            <a:r>
              <a:rPr lang="ru-RU" sz="8000" b="1" dirty="0" smtClean="0">
                <a:solidFill>
                  <a:srgbClr val="1111BF"/>
                </a:solidFill>
              </a:rPr>
              <a:t>Командный </a:t>
            </a:r>
            <a:r>
              <a:rPr lang="ru-RU" sz="8000" b="1" dirty="0" smtClean="0">
                <a:solidFill>
                  <a:srgbClr val="1111BF"/>
                </a:solidFill>
              </a:rPr>
              <a:t>рисунок «Вместе мы строим мир</a:t>
            </a:r>
            <a:r>
              <a:rPr lang="ru-RU" sz="8000" b="1" dirty="0" smtClean="0">
                <a:solidFill>
                  <a:srgbClr val="1111BF"/>
                </a:solidFill>
              </a:rPr>
              <a:t>». </a:t>
            </a:r>
          </a:p>
          <a:p>
            <a:pPr>
              <a:buNone/>
            </a:pPr>
            <a:endParaRPr lang="ru-RU" sz="2400" b="1" dirty="0" smtClean="0">
              <a:solidFill>
                <a:srgbClr val="1111BF"/>
              </a:solidFill>
            </a:endParaRPr>
          </a:p>
          <a:p>
            <a:pPr>
              <a:buNone/>
            </a:pPr>
            <a:endParaRPr lang="ru-RU" sz="7400" b="1" u="sng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2400" i="1" dirty="0" smtClean="0">
              <a:solidFill>
                <a:srgbClr val="1111B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00430" y="428604"/>
            <a:ext cx="3365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64" y="5572140"/>
            <a:ext cx="8715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>В фестивале могут принять участие не только учащиеся, но и их </a:t>
            </a:r>
            <a:r>
              <a:rPr lang="ru-RU" b="1" u="sng" dirty="0" smtClean="0">
                <a:solidFill>
                  <a:srgbClr val="C00000"/>
                </a:solidFill>
              </a:rPr>
              <a:t>учителя!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12" y="500042"/>
            <a:ext cx="605269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A20000"/>
                </a:solidFill>
                <a:latin typeface="Georgia" pitchFamily="18" charset="0"/>
              </a:rPr>
              <a:t>План работы ММО </a:t>
            </a:r>
            <a: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  <a:t/>
            </a:r>
            <a:b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  <a:t>на 2024-2025 </a:t>
            </a:r>
            <a:r>
              <a:rPr lang="ru-RU" sz="2800" b="1" dirty="0">
                <a:solidFill>
                  <a:srgbClr val="A20000"/>
                </a:solidFill>
                <a:latin typeface="Georgia" pitchFamily="18" charset="0"/>
              </a:rPr>
              <a:t>учебный </a:t>
            </a:r>
            <a: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  <a:t>год</a:t>
            </a:r>
            <a:b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</a:br>
            <a:r>
              <a:rPr lang="ru-RU" sz="2800" b="1" u="sng" dirty="0" smtClean="0">
                <a:solidFill>
                  <a:srgbClr val="A20000"/>
                </a:solidFill>
              </a:rPr>
              <a:t>декабрь-январь</a:t>
            </a:r>
            <a:endParaRPr lang="ru-RU" sz="2800" b="1" u="sng" dirty="0">
              <a:solidFill>
                <a:srgbClr val="A20000"/>
              </a:solidFill>
              <a:latin typeface="Georgia" pitchFamily="18" charset="0"/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43050"/>
            <a:ext cx="8621861" cy="1714512"/>
          </a:xfrm>
        </p:spPr>
        <p:txBody>
          <a:bodyPr>
            <a:normAutofit/>
          </a:bodyPr>
          <a:lstStyle/>
          <a:p>
            <a:pPr marL="617801" indent="-617801" algn="ctr">
              <a:buNone/>
            </a:pPr>
            <a:endParaRPr lang="ru-RU" sz="2400" dirty="0" smtClean="0"/>
          </a:p>
          <a:p>
            <a:pPr marL="617801" indent="-617801" algn="ctr">
              <a:buNone/>
            </a:pPr>
            <a:endParaRPr lang="ru-RU" sz="3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buFontTx/>
              <a:buChar char="-"/>
            </a:pPr>
            <a:endParaRPr lang="ru-RU" sz="25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7686064" y="4051734"/>
            <a:ext cx="161924" cy="35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47" tIns="40074" rIns="80147" bIns="40074">
            <a:spAutoFit/>
          </a:bodyPr>
          <a:lstStyle/>
          <a:p>
            <a:endParaRPr lang="ru-RU"/>
          </a:p>
        </p:txBody>
      </p:sp>
      <p:pic>
        <p:nvPicPr>
          <p:cNvPr id="9" name="Picture 7" descr="231787_52268nothumb50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4385" y="5104264"/>
            <a:ext cx="1889615" cy="1753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 descr="ÐÑÐ¸ÑÐµÑÐºÐ¸ Ð´Ð»Ñ Ð´ÐµÐ²Ð¾ÑÐµÐº Ñ Ð±Ð°Ð½ÑÐ¸ÐºÐ°Ð¼Ð¸ Ð½Ð° 1 ÑÐµÐ½ÑÑÐ±ÑÑ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4615800"/>
            <a:ext cx="2500330" cy="167522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71472" y="1714488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1111BF"/>
                </a:solidFill>
              </a:rPr>
              <a:t>Читательская грамотность как основа формирования всех направлений функциональной грамотности.</a:t>
            </a:r>
            <a:endParaRPr lang="ru-RU" sz="2400" b="1" dirty="0">
              <a:solidFill>
                <a:srgbClr val="1111B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4000504"/>
            <a:ext cx="8132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u="sng" dirty="0" smtClean="0">
                <a:solidFill>
                  <a:srgbClr val="FF4343"/>
                </a:solidFill>
              </a:rPr>
              <a:t>МБОУ Лицей № 24 имени Петра Самойловича Приходько</a:t>
            </a:r>
            <a:endParaRPr lang="ru-RU" sz="2400" b="1" i="1" u="sng" dirty="0">
              <a:solidFill>
                <a:srgbClr val="FF4343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26" y="2643182"/>
            <a:ext cx="8786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Целью проведения методического семинара является изучение эффективных методов формирования читательской грамотности.</a:t>
            </a:r>
            <a:endParaRPr lang="ru-RU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500034" y="3643314"/>
            <a:ext cx="6134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Методы и приёмы формирования читательской грамотности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71472" y="3286124"/>
            <a:ext cx="3399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Виды читательской грамотности</a:t>
            </a:r>
            <a:endParaRPr lang="ru-RU" dirty="0"/>
          </a:p>
        </p:txBody>
      </p:sp>
      <p:pic>
        <p:nvPicPr>
          <p:cNvPr id="16" name="Picture 4" descr="posledn_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4429132"/>
            <a:ext cx="2643206" cy="199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3345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2699792" y="692696"/>
            <a:ext cx="5904656" cy="137073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A20000"/>
                </a:solidFill>
                <a:latin typeface="Georgia" pitchFamily="18" charset="0"/>
              </a:rPr>
              <a:t>План работы </a:t>
            </a:r>
            <a: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  <a:t>ММО</a:t>
            </a:r>
            <a:b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  <a:t> </a:t>
            </a:r>
            <a:r>
              <a:rPr lang="ru-RU" sz="2800" b="1" dirty="0">
                <a:solidFill>
                  <a:srgbClr val="A20000"/>
                </a:solidFill>
                <a:latin typeface="Georgia" pitchFamily="18" charset="0"/>
              </a:rPr>
              <a:t>на </a:t>
            </a:r>
            <a: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  <a:t>2024-2025 </a:t>
            </a:r>
            <a:r>
              <a:rPr lang="ru-RU" sz="2800" b="1" dirty="0">
                <a:solidFill>
                  <a:srgbClr val="A20000"/>
                </a:solidFill>
                <a:latin typeface="Georgia" pitchFamily="18" charset="0"/>
              </a:rPr>
              <a:t>уч. год</a:t>
            </a:r>
            <a:br>
              <a:rPr lang="ru-RU" sz="2800" b="1" dirty="0">
                <a:solidFill>
                  <a:srgbClr val="A20000"/>
                </a:solidFill>
                <a:latin typeface="Georgia" pitchFamily="18" charset="0"/>
              </a:rPr>
            </a:br>
            <a:r>
              <a:rPr lang="ru-RU" sz="2800" b="1" u="sng" dirty="0">
                <a:solidFill>
                  <a:srgbClr val="A20000"/>
                </a:solidFill>
                <a:latin typeface="Georgia" pitchFamily="18" charset="0"/>
              </a:rPr>
              <a:t>    </a:t>
            </a:r>
            <a:r>
              <a:rPr lang="ru-RU" sz="2800" b="1" u="sng" dirty="0" smtClean="0">
                <a:solidFill>
                  <a:srgbClr val="A20000"/>
                </a:solidFill>
                <a:latin typeface="Georgia" pitchFamily="18" charset="0"/>
              </a:rPr>
              <a:t>январь-февраль</a:t>
            </a:r>
            <a:endParaRPr lang="ru-RU" sz="2800" b="1" u="sng" dirty="0">
              <a:solidFill>
                <a:srgbClr val="A20000"/>
              </a:solidFill>
              <a:latin typeface="Georgia" pitchFamily="18" charset="0"/>
            </a:endParaRP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2071678"/>
            <a:ext cx="8613565" cy="1000132"/>
          </a:xfrm>
        </p:spPr>
        <p:txBody>
          <a:bodyPr>
            <a:normAutofit fontScale="92500"/>
          </a:bodyPr>
          <a:lstStyle/>
          <a:p>
            <a:pPr marL="617801" indent="-617801" algn="ctr">
              <a:buNone/>
            </a:pPr>
            <a:r>
              <a:rPr lang="ru-RU" sz="2800" b="1" dirty="0" smtClean="0">
                <a:solidFill>
                  <a:srgbClr val="1111BF"/>
                </a:solidFill>
              </a:rPr>
              <a:t>Формирование математической грамотности младших школьников в рамках требования ФГОС</a:t>
            </a:r>
          </a:p>
        </p:txBody>
      </p:sp>
      <p:pic>
        <p:nvPicPr>
          <p:cNvPr id="17411" name="Picture 4" descr="mult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857628"/>
            <a:ext cx="3388276" cy="2695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966661" y="4465691"/>
            <a:ext cx="3062480" cy="35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47" tIns="40074" rIns="80147" bIns="40074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3071810"/>
            <a:ext cx="6143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Методы, приёмы, дидактические игры по формированию </a:t>
            </a:r>
            <a:r>
              <a:rPr lang="ru-RU" i="1" dirty="0" err="1" smtClean="0"/>
              <a:t>естественно-научной</a:t>
            </a:r>
            <a:r>
              <a:rPr lang="ru-RU" i="1" dirty="0" smtClean="0"/>
              <a:t> грамотности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857488" y="3857628"/>
            <a:ext cx="4377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>МБОУ </a:t>
            </a:r>
            <a:r>
              <a:rPr lang="ru-RU" b="1" u="sng" dirty="0" smtClean="0">
                <a:solidFill>
                  <a:srgbClr val="C00000"/>
                </a:solidFill>
              </a:rPr>
              <a:t>«ООШ №2 им. М. С. </a:t>
            </a:r>
            <a:r>
              <a:rPr lang="ru-RU" b="1" u="sng" dirty="0" err="1" smtClean="0">
                <a:solidFill>
                  <a:srgbClr val="C00000"/>
                </a:solidFill>
              </a:rPr>
              <a:t>Батракова</a:t>
            </a:r>
            <a:r>
              <a:rPr lang="ru-RU" b="1" u="sng" dirty="0" smtClean="0">
                <a:solidFill>
                  <a:srgbClr val="C00000"/>
                </a:solidFill>
              </a:rPr>
              <a:t>»</a:t>
            </a:r>
          </a:p>
          <a:p>
            <a:r>
              <a:rPr lang="ru-RU" b="1" u="sng" dirty="0" smtClean="0">
                <a:solidFill>
                  <a:srgbClr val="C00000"/>
                </a:solidFill>
              </a:rPr>
              <a:t>МБОУ «ООШ № 19»</a:t>
            </a:r>
            <a:endParaRPr lang="ru-RU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099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838381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A20000"/>
                </a:solidFill>
                <a:latin typeface="Georgia" pitchFamily="18" charset="0"/>
              </a:rPr>
              <a:t>План работы ММО </a:t>
            </a:r>
            <a: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  <a:t/>
            </a:r>
            <a:b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A20000"/>
                </a:solidFill>
                <a:latin typeface="Georgia" pitchFamily="18" charset="0"/>
              </a:rPr>
              <a:t>на 2024-2025 </a:t>
            </a:r>
            <a:r>
              <a:rPr lang="ru-RU" sz="2800" b="1" dirty="0">
                <a:solidFill>
                  <a:srgbClr val="A20000"/>
                </a:solidFill>
                <a:latin typeface="Georgia" pitchFamily="18" charset="0"/>
              </a:rPr>
              <a:t>учебный год</a:t>
            </a:r>
            <a:br>
              <a:rPr lang="ru-RU" sz="2800" b="1" dirty="0">
                <a:solidFill>
                  <a:srgbClr val="A20000"/>
                </a:solidFill>
                <a:latin typeface="Georgia" pitchFamily="18" charset="0"/>
              </a:rPr>
            </a:br>
            <a:r>
              <a:rPr lang="ru-RU" sz="2800" b="1" u="sng" dirty="0" smtClean="0">
                <a:solidFill>
                  <a:srgbClr val="A20000"/>
                </a:solidFill>
              </a:rPr>
              <a:t>март- апрель</a:t>
            </a:r>
            <a:endParaRPr lang="ru-RU" sz="2800" b="1" u="sng" dirty="0">
              <a:solidFill>
                <a:srgbClr val="A20000"/>
              </a:solidFill>
              <a:latin typeface="Georgia" pitchFamily="18" charset="0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2000241"/>
            <a:ext cx="7869017" cy="1357322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>
                <a:solidFill>
                  <a:srgbClr val="1111BF"/>
                </a:solidFill>
              </a:rPr>
              <a:t>Формирование основ естественнонаучной грамотности у детей младшего школьного возраста</a:t>
            </a:r>
            <a:endParaRPr lang="ru-RU" sz="2800" b="1" dirty="0">
              <a:solidFill>
                <a:srgbClr val="1111BF"/>
              </a:solidFill>
            </a:endParaRP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928934"/>
            <a:ext cx="3214710" cy="330847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428728" y="3357562"/>
            <a:ext cx="2414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>МБОУ  «СОШ № 23»</a:t>
            </a:r>
            <a:endParaRPr lang="ru-RU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199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1000108"/>
            <a:ext cx="7704856" cy="2786082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Хочется пожелать Вам благодарных учеников и родителей, чтобы дети тянулись к Вам всей душой, любили от чистого сердца,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понимали с полуслова,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с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полувзгляда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!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43174" y="857232"/>
            <a:ext cx="4724400" cy="914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   </a:t>
            </a:r>
            <a:r>
              <a:rPr lang="ru-RU" sz="3600" dirty="0">
                <a:solidFill>
                  <a:srgbClr val="C00000"/>
                </a:solidFill>
                <a:latin typeface="Lobster" pitchFamily="2" charset="0"/>
              </a:rPr>
              <a:t>Милые  коллеги!</a:t>
            </a:r>
          </a:p>
        </p:txBody>
      </p:sp>
    </p:spTree>
    <p:extLst>
      <p:ext uri="{BB962C8B-B14F-4D97-AF65-F5344CB8AC3E}">
        <p14:creationId xmlns="" xmlns:p14="http://schemas.microsoft.com/office/powerpoint/2010/main" val="1571374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F2DCD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270</Words>
  <Application>Microsoft Office PowerPoint</Application>
  <PresentationFormat>Экран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И воспитание, и образование нераздельны.  Нельзя воспитывать, не передавая знания, всякое же знание действует воспитательно.                                                Л.Н. Толстой </vt:lpstr>
      <vt:lpstr>           2025 год в России- объявлен Президентом РФ  Годом 80-летия Победы в Великой Отечественной войне, Годом мира и единства в борьбе с нацизмом.   </vt:lpstr>
      <vt:lpstr>Слайд 4</vt:lpstr>
      <vt:lpstr>План работы ММО  на 2024-2025 учебный год декабрь-январь</vt:lpstr>
      <vt:lpstr>План работы ММО  на 2024-2025 уч. год     январь-февраль</vt:lpstr>
      <vt:lpstr>План работы ММО  на 2024-2025 учебный год март- апрель</vt:lpstr>
      <vt:lpstr> Хочется пожелать Вам благодарных учеников и родителей, чтобы дети тянулись к Вам всей душой, любили от чистого сердца, понимали с полуслова,  с полувзгляда!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Admin</cp:lastModifiedBy>
  <cp:revision>70</cp:revision>
  <dcterms:created xsi:type="dcterms:W3CDTF">2013-08-23T19:01:23Z</dcterms:created>
  <dcterms:modified xsi:type="dcterms:W3CDTF">2024-11-01T14:24:53Z</dcterms:modified>
</cp:coreProperties>
</file>